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83" r:id="rId2"/>
    <p:sldId id="284" r:id="rId3"/>
    <p:sldId id="285" r:id="rId4"/>
    <p:sldId id="286" r:id="rId5"/>
    <p:sldId id="310" r:id="rId6"/>
    <p:sldId id="263" r:id="rId7"/>
    <p:sldId id="311" r:id="rId8"/>
    <p:sldId id="265" r:id="rId9"/>
    <p:sldId id="288" r:id="rId10"/>
    <p:sldId id="266" r:id="rId11"/>
    <p:sldId id="276" r:id="rId12"/>
    <p:sldId id="267" r:id="rId13"/>
    <p:sldId id="269" r:id="rId14"/>
    <p:sldId id="268" r:id="rId15"/>
    <p:sldId id="290" r:id="rId16"/>
    <p:sldId id="289" r:id="rId17"/>
    <p:sldId id="270" r:id="rId18"/>
    <p:sldId id="275" r:id="rId19"/>
    <p:sldId id="312" r:id="rId20"/>
    <p:sldId id="291" r:id="rId21"/>
    <p:sldId id="292" r:id="rId22"/>
    <p:sldId id="293" r:id="rId23"/>
    <p:sldId id="294" r:id="rId24"/>
    <p:sldId id="295" r:id="rId25"/>
    <p:sldId id="302" r:id="rId26"/>
    <p:sldId id="296" r:id="rId27"/>
    <p:sldId id="297" r:id="rId28"/>
    <p:sldId id="298" r:id="rId29"/>
    <p:sldId id="299" r:id="rId30"/>
    <p:sldId id="300" r:id="rId31"/>
    <p:sldId id="313" r:id="rId32"/>
    <p:sldId id="306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D664-40E1-BD4F-A169-56A3AB64A4A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42C8A-5408-6A42-BEE6-181F65E1B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0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2C8A-5408-6A42-BEE6-181F65E1BD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9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2C8A-5408-6A42-BEE6-181F65E1BD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36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73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0766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8217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3699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182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6514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0512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286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5720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because of density.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320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2C8A-5408-6A42-BEE6-181F65E1BDD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88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42C8A-5408-6A42-BEE6-181F65E1BD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1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95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3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Gravity</a:t>
            </a:r>
            <a:r>
              <a:rPr lang="en-US" baseline="0" dirty="0" smtClean="0"/>
              <a:t> is pulling these air molecules closer to the center of the Earth.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76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76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96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C6D36-EBC8-40BA-A5CF-861B6E7694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3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1010-9474-8F48-9BD3-B21D1BFAEA0A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13F8-23AA-754F-B774-E9820FCD1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mGQ-vyVwLm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rt4SIWnX0" TargetMode="External"/><Relationship Id="rId2" Type="http://schemas.openxmlformats.org/officeDocument/2006/relationships/hyperlink" Target="https://www.youtube.com/watch?v=Iv-Xmv2yjj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QUANTitative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Quantitative</a:t>
            </a:r>
            <a:r>
              <a:rPr lang="en-US" sz="4800" dirty="0" err="1" smtClean="0">
                <a:sym typeface="Wingdings" panose="05000000000000000000" pitchFamily="2" charset="2"/>
              </a:rPr>
              <a:t>Quantity</a:t>
            </a:r>
            <a:endParaRPr lang="en-US" sz="4800" dirty="0" smtClean="0">
              <a:sym typeface="Wingdings" panose="05000000000000000000" pitchFamily="2" charset="2"/>
            </a:endParaRPr>
          </a:p>
          <a:p>
            <a:r>
              <a:rPr lang="en-US" sz="4800" dirty="0" smtClean="0">
                <a:sym typeface="Wingdings" panose="05000000000000000000" pitchFamily="2" charset="2"/>
              </a:rPr>
              <a:t>Uses numbers and </a:t>
            </a:r>
            <a:r>
              <a:rPr lang="en-US" sz="4800" u="sng" dirty="0" smtClean="0">
                <a:sym typeface="Wingdings" panose="05000000000000000000" pitchFamily="2" charset="2"/>
              </a:rPr>
              <a:t>measurements</a:t>
            </a:r>
            <a:r>
              <a:rPr lang="en-US" sz="4800" dirty="0" smtClean="0">
                <a:sym typeface="Wingdings" panose="05000000000000000000" pitchFamily="2" charset="2"/>
              </a:rPr>
              <a:t> to describe 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7002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Air Molecules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03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Oxygen = air molecule</a:t>
            </a:r>
          </a:p>
          <a:p>
            <a:r>
              <a:rPr lang="en-US" dirty="0" smtClean="0">
                <a:latin typeface="Cambria" pitchFamily="18" charset="0"/>
              </a:rPr>
              <a:t>Nitrogen = air molecule</a:t>
            </a:r>
          </a:p>
          <a:p>
            <a:r>
              <a:rPr lang="en-US" dirty="0" smtClean="0">
                <a:latin typeface="Cambria" pitchFamily="18" charset="0"/>
              </a:rPr>
              <a:t>Other Gasses= air molecule</a:t>
            </a:r>
            <a:endParaRPr lang="en-US" dirty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Which is the most common??</a:t>
            </a: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772400" y="19050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181600" y="4038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486400" y="5105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114800" y="4343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57600" y="50292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514600" y="4038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752600" y="5257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219200" y="4343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629400" y="1752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91200" y="23622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029200" y="1371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391400" y="2819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486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781800" y="41148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5715000" y="44958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172200" y="31242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772400" y="19050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181600" y="40386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114800" y="4343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3657600" y="5029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2514600" y="40386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1752600" y="52578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219200" y="4343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6629400" y="17526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791200" y="2362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5029200" y="13716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391400" y="28194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6172200" y="3124200"/>
            <a:ext cx="3810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399" y="6044576"/>
            <a:ext cx="300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NITROGEN!!!!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Air Pressure?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2"/>
                </a:solidFill>
              </a:rPr>
              <a:t>Air pressure is the </a:t>
            </a:r>
            <a:r>
              <a:rPr lang="en-US" sz="5400" dirty="0">
                <a:solidFill>
                  <a:schemeClr val="tx2"/>
                </a:solidFill>
              </a:rPr>
              <a:t>weight of the Earth’s atmosphere pressing down on everything at the </a:t>
            </a:r>
            <a:r>
              <a:rPr lang="en-US" sz="5400" dirty="0" smtClean="0">
                <a:solidFill>
                  <a:schemeClr val="tx2"/>
                </a:solidFill>
              </a:rPr>
              <a:t>surface.</a:t>
            </a: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4" name="Picture 3" descr="http://wallpaper.goodfon.com/image/155236-1920x12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50805" y="4364232"/>
            <a:ext cx="2935995" cy="216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What does gravity have to do with it?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974"/>
            <a:ext cx="8229600" cy="483719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ambria"/>
                <a:cs typeface="Cambria"/>
              </a:rPr>
              <a:t>Gravity</a:t>
            </a:r>
            <a:r>
              <a:rPr lang="en-US" sz="4400" b="1" baseline="0" dirty="0" smtClean="0">
                <a:solidFill>
                  <a:schemeClr val="tx2"/>
                </a:solidFill>
                <a:latin typeface="Cambria"/>
                <a:cs typeface="Cambria"/>
              </a:rPr>
              <a:t> is pulling these air molecules (nitrogen, oxygen, other) closer to the center of the Earth. </a:t>
            </a:r>
            <a:endParaRPr lang="en-US" sz="4400" b="1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pic>
        <p:nvPicPr>
          <p:cNvPr id="23554" name="Picture 2" descr="http://3.bp.blogspot.com/_lsyXUdjyINU/TMct1NfhdrI/AAAAAAAAAYI/UtvS2pYfxBw/s320/grav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127" y="3147151"/>
            <a:ext cx="4287398" cy="3510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78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ambria" pitchFamily="18" charset="0"/>
              </a:rPr>
              <a:t>Air at the Top of a Mountain!</a:t>
            </a:r>
            <a:endParaRPr lang="en-US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95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Altitude is the height of an object.</a:t>
            </a:r>
          </a:p>
          <a:p>
            <a:r>
              <a:rPr lang="en-US" dirty="0" smtClean="0">
                <a:latin typeface="Cambria" pitchFamily="18" charset="0"/>
              </a:rPr>
              <a:t>Top of a mountain= high altitude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9458" name="Picture 2" descr="http://www.nature-education.org/cart/airmolecu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17320"/>
            <a:ext cx="3886200" cy="544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latin typeface="Cambria" pitchFamily="18" charset="0"/>
              </a:rPr>
              <a:t>Think-Pair-Share</a:t>
            </a:r>
            <a:endParaRPr lang="en-US" sz="5400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</a:rPr>
              <a:t>Take 30 seconds to imagine you are on the top of a mountain. </a:t>
            </a:r>
          </a:p>
          <a:p>
            <a:r>
              <a:rPr lang="en-US" sz="3600" dirty="0" smtClean="0">
                <a:latin typeface="Cambria" pitchFamily="18" charset="0"/>
              </a:rPr>
              <a:t>Answer the following questions:</a:t>
            </a:r>
          </a:p>
          <a:p>
            <a:pPr lvl="1"/>
            <a:r>
              <a:rPr lang="en-US" sz="3200" dirty="0" smtClean="0">
                <a:latin typeface="Cambria" pitchFamily="18" charset="0"/>
              </a:rPr>
              <a:t>Is the air more or less dense than at the bottom of the mountain?</a:t>
            </a:r>
          </a:p>
        </p:txBody>
      </p:sp>
      <p:pic>
        <p:nvPicPr>
          <p:cNvPr id="26626" name="Picture 2" descr="http://www.deviantart.com/download/180460737/mountain_top_view_by_geok15-d2zfw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522" y="4019319"/>
            <a:ext cx="3480108" cy="261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61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64" y="-49752"/>
            <a:ext cx="8229600" cy="721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Watch: Elevation </a:t>
            </a:r>
            <a:r>
              <a:rPr lang="en-US" dirty="0" err="1" smtClean="0"/>
              <a:t>Trianing</a:t>
            </a:r>
            <a:r>
              <a:rPr lang="en-US" dirty="0" smtClean="0"/>
              <a:t> Mask!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95" y="802278"/>
            <a:ext cx="8229600" cy="45995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www.youtube.com/watch?v=mGQ-vyVwLmM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peakfreaks.com/images/Aldas_Everest_Sum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453" y="1262232"/>
            <a:ext cx="7461024" cy="55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5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 is less </a:t>
            </a:r>
            <a:r>
              <a:rPr lang="en-US" dirty="0" smtClean="0"/>
              <a:t>dense</a:t>
            </a:r>
            <a:r>
              <a:rPr lang="en-US" dirty="0"/>
              <a:t> </a:t>
            </a:r>
            <a:r>
              <a:rPr lang="en-US" dirty="0" smtClean="0"/>
              <a:t>at the top of the mountain!!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The air dense and there is LESS air pressure at the top of the mountain because the </a:t>
            </a:r>
            <a:r>
              <a:rPr lang="en-US" dirty="0">
                <a:solidFill>
                  <a:schemeClr val="tx2"/>
                </a:solidFill>
              </a:rPr>
              <a:t>air molecules are not as close </a:t>
            </a:r>
            <a:r>
              <a:rPr lang="en-US" dirty="0" smtClean="0">
                <a:solidFill>
                  <a:schemeClr val="tx2"/>
                </a:solidFill>
              </a:rPr>
              <a:t>together. 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Why are the molecules not as close together???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GRAVITY!!!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They are further from the center from the Earth!! 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SO, the higher </a:t>
            </a:r>
            <a:r>
              <a:rPr lang="en-US" dirty="0">
                <a:solidFill>
                  <a:schemeClr val="tx2"/>
                </a:solidFill>
              </a:rPr>
              <a:t>elevation you are at, the less of pressure you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7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u="sng" dirty="0" smtClean="0">
                <a:latin typeface="Cambria" pitchFamily="18" charset="0"/>
              </a:rPr>
              <a:t>What is the relationship between air pressure and altitude?</a:t>
            </a:r>
            <a:endParaRPr lang="en-US" sz="3500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</a:rPr>
              <a:t>As you move </a:t>
            </a: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</a:rPr>
              <a:t>up</a:t>
            </a:r>
            <a:r>
              <a:rPr lang="en-US" sz="3600" dirty="0" smtClean="0">
                <a:latin typeface="Cambria" pitchFamily="18" charset="0"/>
              </a:rPr>
              <a:t> into the atmosphere, air molecules are </a:t>
            </a:r>
            <a:r>
              <a:rPr lang="en-US" sz="3600" dirty="0" smtClean="0">
                <a:solidFill>
                  <a:srgbClr val="7030A0"/>
                </a:solidFill>
                <a:latin typeface="Cambria" pitchFamily="18" charset="0"/>
              </a:rPr>
              <a:t>further apart</a:t>
            </a:r>
            <a:r>
              <a:rPr lang="en-US" sz="3600" dirty="0" smtClean="0">
                <a:latin typeface="Cambria" pitchFamily="18" charset="0"/>
              </a:rPr>
              <a:t>.</a:t>
            </a:r>
          </a:p>
          <a:p>
            <a:pPr>
              <a:buNone/>
            </a:pPr>
            <a:endParaRPr lang="en-US" sz="3600" dirty="0" smtClean="0">
              <a:latin typeface="Cambria" pitchFamily="18" charset="0"/>
            </a:endParaRPr>
          </a:p>
          <a:p>
            <a:pPr lvl="1"/>
            <a:r>
              <a:rPr lang="en-US" sz="3200" dirty="0" smtClean="0">
                <a:latin typeface="Cambria" pitchFamily="18" charset="0"/>
              </a:rPr>
              <a:t>Air pressure </a:t>
            </a:r>
            <a:r>
              <a:rPr lang="en-US" sz="3200" dirty="0" smtClean="0">
                <a:solidFill>
                  <a:srgbClr val="7030A0"/>
                </a:solidFill>
                <a:latin typeface="Cambria" pitchFamily="18" charset="0"/>
              </a:rPr>
              <a:t>DECREASES</a:t>
            </a:r>
            <a:r>
              <a:rPr lang="en-US" sz="3200" dirty="0" smtClean="0">
                <a:latin typeface="Cambria" pitchFamily="18" charset="0"/>
              </a:rPr>
              <a:t> as you move to a </a:t>
            </a:r>
            <a:r>
              <a:rPr lang="en-US" sz="3200" dirty="0" smtClean="0">
                <a:solidFill>
                  <a:srgbClr val="7030A0"/>
                </a:solidFill>
                <a:latin typeface="Cambria" pitchFamily="18" charset="0"/>
              </a:rPr>
              <a:t>higher </a:t>
            </a:r>
            <a:r>
              <a:rPr lang="en-US" sz="3200" dirty="0" smtClean="0">
                <a:latin typeface="Cambria" pitchFamily="18" charset="0"/>
              </a:rPr>
              <a:t>elevation/ altitude, </a:t>
            </a:r>
            <a:r>
              <a:rPr lang="en-US" sz="3200" dirty="0" smtClean="0">
                <a:solidFill>
                  <a:srgbClr val="7030A0"/>
                </a:solidFill>
                <a:latin typeface="Cambria" pitchFamily="18" charset="0"/>
              </a:rPr>
              <a:t>further</a:t>
            </a:r>
            <a:r>
              <a:rPr lang="en-US" sz="3200" dirty="0" smtClean="0">
                <a:latin typeface="Cambria" pitchFamily="18" charset="0"/>
              </a:rPr>
              <a:t> from the center of the Earth.</a:t>
            </a:r>
            <a:endParaRPr lang="en-US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105"/>
            <a:ext cx="8229600" cy="33795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000" dirty="0" smtClean="0">
                <a:latin typeface="Calibri (Body)"/>
                <a:cs typeface="Calibri (Body)"/>
              </a:rPr>
              <a:t>What is the relationship between density, air molecules and the layers of the atmosphere???</a:t>
            </a:r>
            <a:endParaRPr lang="en-US" sz="5000" dirty="0"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strike="sngStrike" dirty="0" smtClean="0"/>
              <a:t>Warm Up &amp; Homework Check</a:t>
            </a:r>
          </a:p>
          <a:p>
            <a:r>
              <a:rPr lang="en-US" sz="4800" strike="sngStrike" dirty="0" smtClean="0"/>
              <a:t>Scientific Method Review</a:t>
            </a:r>
          </a:p>
          <a:p>
            <a:r>
              <a:rPr lang="en-US" sz="4800" strike="sngStrike" dirty="0" smtClean="0"/>
              <a:t>Density Review</a:t>
            </a:r>
            <a:endParaRPr lang="en-US" sz="4800" strike="sngStrike" dirty="0"/>
          </a:p>
          <a:p>
            <a:r>
              <a:rPr lang="en-US" sz="4800" strike="sngStrike" dirty="0" smtClean="0"/>
              <a:t>Air Pressure Notes</a:t>
            </a:r>
          </a:p>
          <a:p>
            <a:r>
              <a:rPr lang="en-US" sz="4800" dirty="0" smtClean="0"/>
              <a:t>Layers of the Atmosphere Notes</a:t>
            </a:r>
          </a:p>
          <a:p>
            <a:r>
              <a:rPr lang="en-US" sz="4800" dirty="0" smtClean="0"/>
              <a:t>Data Tracking &amp; Project Intro</a:t>
            </a:r>
            <a:r>
              <a:rPr lang="en-US" sz="4800" dirty="0" smtClean="0">
                <a:sym typeface="Wingdings" panose="05000000000000000000" pitchFamily="2" charset="2"/>
              </a:rPr>
              <a:t> </a:t>
            </a:r>
            <a:endParaRPr lang="en-US" sz="4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28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err="1" smtClean="0">
                <a:solidFill>
                  <a:schemeClr val="accent6"/>
                </a:solidFill>
              </a:rPr>
              <a:t>QUALitative</a:t>
            </a:r>
            <a:endParaRPr lang="en-US" sz="115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90451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Qualitative</a:t>
            </a:r>
            <a:r>
              <a:rPr lang="en-US" sz="4800" dirty="0" err="1" smtClean="0">
                <a:sym typeface="Wingdings" panose="05000000000000000000" pitchFamily="2" charset="2"/>
              </a:rPr>
              <a:t>Quality</a:t>
            </a:r>
            <a:endParaRPr lang="en-US" sz="4800" dirty="0" smtClean="0">
              <a:sym typeface="Wingdings" panose="05000000000000000000" pitchFamily="2" charset="2"/>
            </a:endParaRPr>
          </a:p>
          <a:p>
            <a:r>
              <a:rPr lang="en-US" sz="4800" dirty="0" smtClean="0">
                <a:sym typeface="Wingdings" panose="05000000000000000000" pitchFamily="2" charset="2"/>
              </a:rPr>
              <a:t>Uses the </a:t>
            </a:r>
            <a:r>
              <a:rPr lang="en-US" sz="4800" u="sng" dirty="0" smtClean="0">
                <a:sym typeface="Wingdings" panose="05000000000000000000" pitchFamily="2" charset="2"/>
              </a:rPr>
              <a:t>5 senses </a:t>
            </a:r>
            <a:r>
              <a:rPr lang="en-US" sz="4800" dirty="0" smtClean="0">
                <a:sym typeface="Wingdings" panose="05000000000000000000" pitchFamily="2" charset="2"/>
              </a:rPr>
              <a:t>to describe how something looks, smells, tastes, etc.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821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Karaoke Brain Break!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min of All of Me</a:t>
            </a:r>
            <a:r>
              <a:rPr lang="en-US" dirty="0"/>
              <a:t> </a:t>
            </a:r>
            <a:r>
              <a:rPr lang="en-US" dirty="0" smtClean="0"/>
              <a:t>OR  Cheerleader</a:t>
            </a:r>
          </a:p>
          <a:p>
            <a:r>
              <a:rPr lang="en-US" dirty="0" smtClean="0">
                <a:hlinkClick r:id="rId2"/>
              </a:rPr>
              <a:t>https://www.youtube.com/watch?v=Iv-Xmv2yjjQ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www.youtube.com/watch?v=Gart4SIWnX0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724400" y="762000"/>
            <a:ext cx="3733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The Layers of the Atmosphere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867400" y="3886200"/>
            <a:ext cx="1905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altLang="en-US" sz="2500">
                <a:latin typeface="Calibri" panose="020F0502020204030204" pitchFamily="34" charset="0"/>
                <a:ea typeface="Microsoft YaHei" panose="020B0503020204020204" pitchFamily="34" charset="-122"/>
              </a:rPr>
              <a:t>(They’re out of this world!  </a:t>
            </a:r>
          </a:p>
          <a:p>
            <a:pPr algn="ctr">
              <a:lnSpc>
                <a:spcPct val="80000"/>
              </a:lnSpc>
              <a:spcBef>
                <a:spcPts val="625"/>
              </a:spcBef>
              <a:buClrTx/>
              <a:buFontTx/>
              <a:buNone/>
            </a:pPr>
            <a:r>
              <a:rPr lang="en-US" altLang="en-US" sz="2500">
                <a:latin typeface="Calibri" panose="020F0502020204030204" pitchFamily="34" charset="0"/>
                <a:ea typeface="Microsoft YaHei" panose="020B0503020204020204" pitchFamily="34" charset="-122"/>
              </a:rPr>
              <a:t>Lol, get it? </a:t>
            </a:r>
            <a:r>
              <a:rPr lang="en-US" altLang="en-US" sz="2500">
                <a:latin typeface="Wingdings" panose="05000000000000000000" pitchFamily="2" charset="2"/>
              </a:rPr>
              <a:t></a:t>
            </a:r>
            <a:r>
              <a:rPr lang="en-US" altLang="en-US" sz="2500">
                <a:latin typeface="Calibri" panose="020F0502020204030204" pitchFamily="34" charset="0"/>
                <a:ea typeface="Microsoft YaHei" panose="020B0503020204020204" pitchFamily="34" charset="-122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6116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2235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latin typeface="Calibri" panose="020F0502020204030204" pitchFamily="34" charset="0"/>
                <a:ea typeface="Microsoft YaHei" panose="020B0503020204020204" pitchFamily="34" charset="-122"/>
              </a:rPr>
              <a:t>Definitions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98325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4400" b="1" u="sng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Atmosphere: </a:t>
            </a:r>
            <a:r>
              <a:rPr lang="en-US" altLang="en-US" sz="4400" b="1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blanket of gases surrounding Earth</a:t>
            </a:r>
          </a:p>
          <a:p>
            <a:pPr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4400" b="1" u="sng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Altitude: </a:t>
            </a:r>
            <a:r>
              <a:rPr lang="en-US" altLang="en-US" sz="4400" b="1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height</a:t>
            </a:r>
          </a:p>
          <a:p>
            <a:pPr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4400" b="1" u="sng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Temperature:</a:t>
            </a:r>
            <a:r>
              <a:rPr lang="en-US" altLang="en-US" sz="4400" b="1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NOT HEAT; measurement of how quickly or how slowly molecules move around</a:t>
            </a:r>
          </a:p>
          <a:p>
            <a:pPr marL="342900">
              <a:spcBef>
                <a:spcPts val="800"/>
              </a:spcBef>
              <a:buClrTx/>
              <a:buFontTx/>
              <a:buNone/>
            </a:pPr>
            <a:endParaRPr lang="en-US" altLang="en-US" sz="3200" dirty="0">
              <a:solidFill>
                <a:srgbClr val="FFC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41467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Makeup of Gases in the Atmosphere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4291013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562600" y="1676400"/>
            <a:ext cx="342900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* 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REMEMBER!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Most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of Earth’s atmosphere is </a:t>
            </a:r>
            <a:r>
              <a:rPr lang="en-US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not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made up of oxygen.  It’s </a:t>
            </a:r>
            <a:r>
              <a:rPr lang="en-US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mostly made of nitrogen. 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This is good because actually, with too much oxygen we would all die.  Our insides would start to “rust!”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755606" y="5719238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DRAW THIS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17820000">
            <a:off x="5488973" y="4556778"/>
            <a:ext cx="685800" cy="1724025"/>
          </a:xfrm>
          <a:prstGeom prst="upArrow">
            <a:avLst>
              <a:gd name="adj1" fmla="val 50000"/>
              <a:gd name="adj2" fmla="val 49998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176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28600" y="1371600"/>
            <a:ext cx="190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>
                <a:latin typeface="Calibri" panose="020F0502020204030204" pitchFamily="34" charset="0"/>
                <a:ea typeface="Microsoft YaHei" panose="020B0503020204020204" pitchFamily="34" charset="-122"/>
              </a:rPr>
              <a:t>The “5” Layers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8862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81600" y="22860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EXOSPHERE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628775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218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homework you made a foldable on the 5 layers of the atmosphere! As we walk through each layer, please go through and add an information you missed your foldable!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6200" y="152400"/>
            <a:ext cx="533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Batik Regular" charset="0"/>
                <a:ea typeface="Microsoft YaHei" panose="020B0503020204020204" pitchFamily="34" charset="-122"/>
              </a:rPr>
              <a:t>The Troposphere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33860" y="0"/>
            <a:ext cx="4010140" cy="655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Batik Regular" charset="0"/>
              </a:rPr>
              <a:t>Lies next to the Earth’s surface</a:t>
            </a:r>
          </a:p>
          <a:p>
            <a:pPr>
              <a:buClrTx/>
              <a:buFontTx/>
              <a:buNone/>
            </a:pPr>
            <a:endParaRPr lang="en-US" altLang="en-US" sz="2800" dirty="0">
              <a:solidFill>
                <a:schemeClr val="accent1"/>
              </a:solidFill>
              <a:latin typeface="Batik Regular" charset="0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Batik Regular" charset="0"/>
              </a:rPr>
              <a:t>Densest atmospheric level (because gravity pushes down on it the most)</a:t>
            </a:r>
          </a:p>
          <a:p>
            <a:pPr>
              <a:buClrTx/>
              <a:buFontTx/>
              <a:buNone/>
            </a:pPr>
            <a:endParaRPr lang="en-US" altLang="en-US" sz="2800" dirty="0">
              <a:solidFill>
                <a:schemeClr val="accent1"/>
              </a:solidFill>
              <a:latin typeface="Batik Regular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Batik Regular" charset="0"/>
              </a:rPr>
              <a:t>Almost all gases, pollution and life found here</a:t>
            </a:r>
          </a:p>
          <a:p>
            <a:pPr>
              <a:buClrTx/>
              <a:buFontTx/>
              <a:buNone/>
            </a:pPr>
            <a:endParaRPr lang="en-US" altLang="en-US" sz="2800" dirty="0">
              <a:solidFill>
                <a:schemeClr val="accent1"/>
              </a:solidFill>
              <a:latin typeface="Batik Regular" charset="0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Batik Regular" charset="0"/>
              </a:rPr>
              <a:t>Layer where we live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Batik Regular" charset="0"/>
              </a:rPr>
              <a:t>Layer where weather occurs</a:t>
            </a:r>
          </a:p>
        </p:txBody>
      </p:sp>
    </p:spTree>
    <p:extLst>
      <p:ext uri="{BB962C8B-B14F-4D97-AF65-F5344CB8AC3E}">
        <p14:creationId xmlns:p14="http://schemas.microsoft.com/office/powerpoint/2010/main" xmlns="" val="1588409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" y="381000"/>
            <a:ext cx="373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>
                <a:solidFill>
                  <a:srgbClr val="FFC000"/>
                </a:solidFill>
                <a:latin typeface="Kristen ITC" panose="03050502040202030202" pitchFamily="66" charset="0"/>
                <a:ea typeface="Microsoft YaHei" panose="020B0503020204020204" pitchFamily="34" charset="-122"/>
              </a:rPr>
              <a:t>The Stratosphere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5908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0" y="762000"/>
            <a:ext cx="4876800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Kristen ITC" panose="03050502040202030202" pitchFamily="66" charset="0"/>
              </a:rPr>
              <a:t>Air is very thin</a:t>
            </a:r>
          </a:p>
          <a:p>
            <a:pPr algn="ctr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accent1"/>
                </a:solidFill>
                <a:latin typeface="Kristen ITC" panose="03050502040202030202" pitchFamily="66" charset="0"/>
              </a:rPr>
              <a:t> There is almost no moisture in this layer so it’s very dry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48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0" y="3427413"/>
            <a:ext cx="9144000" cy="155575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05400" y="3962400"/>
            <a:ext cx="36576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dirty="0">
                <a:solidFill>
                  <a:schemeClr val="accent1"/>
                </a:solidFill>
                <a:latin typeface="Papyrus" panose="03070502060502030205" pitchFamily="66" charset="0"/>
              </a:rPr>
              <a:t>* inside the stratosphere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24400" y="5181600"/>
            <a:ext cx="44196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1"/>
                </a:solidFill>
              </a:rPr>
              <a:t>* Contains ozone which absorbs sun rays and keeps us from overheating</a:t>
            </a:r>
          </a:p>
        </p:txBody>
      </p:sp>
    </p:spTree>
    <p:extLst>
      <p:ext uri="{BB962C8B-B14F-4D97-AF65-F5344CB8AC3E}">
        <p14:creationId xmlns:p14="http://schemas.microsoft.com/office/powerpoint/2010/main" xmlns="" val="2686129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Baskerville Old Face" panose="02020602080505020303" pitchFamily="18" charset="0"/>
                <a:ea typeface="Microsoft YaHei" panose="020B0503020204020204" pitchFamily="34" charset="-122"/>
              </a:rPr>
              <a:t>The Mesosphere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1"/>
                </a:solidFill>
                <a:latin typeface="Baskerville Old Face" panose="02020602080505020303" pitchFamily="18" charset="0"/>
                <a:ea typeface="Microsoft YaHei" panose="020B0503020204020204" pitchFamily="34" charset="-122"/>
              </a:rPr>
              <a:t>Coldest layer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1"/>
                </a:solidFill>
                <a:latin typeface="Baskerville Old Face" panose="02020602080505020303" pitchFamily="18" charset="0"/>
                <a:ea typeface="Microsoft YaHei" panose="020B0503020204020204" pitchFamily="34" charset="-122"/>
              </a:rPr>
              <a:t>As altitude increases , temperature decreases</a:t>
            </a: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accent1"/>
              </a:solidFill>
              <a:latin typeface="Baskerville Old Face" panose="02020602080505020303" pitchFamily="18" charset="0"/>
              <a:ea typeface="Microsoft YaHei" panose="020B0503020204020204" pitchFamily="34" charset="-122"/>
            </a:endParaRPr>
          </a:p>
          <a:p>
            <a:pPr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accent1"/>
              </a:solidFill>
              <a:latin typeface="Baskerville Old Face" panose="02020602080505020303" pitchFamily="18" charset="0"/>
              <a:ea typeface="Microsoft YaHei" panose="020B0503020204020204" pitchFamily="34" charset="-122"/>
            </a:endParaRPr>
          </a:p>
          <a:p>
            <a:pPr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1"/>
                </a:solidFill>
                <a:latin typeface="Baskerville Old Face" panose="02020602080505020303" pitchFamily="18" charset="0"/>
                <a:ea typeface="Microsoft YaHei" panose="020B0503020204020204" pitchFamily="34" charset="-122"/>
              </a:rPr>
              <a:t>Very windy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200400" y="2819400"/>
            <a:ext cx="484188" cy="977900"/>
          </a:xfrm>
          <a:prstGeom prst="upArrow">
            <a:avLst>
              <a:gd name="adj1" fmla="val 50000"/>
              <a:gd name="adj2" fmla="val 49996"/>
            </a:avLst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10800000">
            <a:off x="7366000" y="2744788"/>
            <a:ext cx="484188" cy="977900"/>
          </a:xfrm>
          <a:prstGeom prst="upArrow">
            <a:avLst>
              <a:gd name="adj1" fmla="val 50000"/>
              <a:gd name="adj2" fmla="val 49996"/>
            </a:avLst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719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363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Australian Sunrise" charset="0"/>
                <a:ea typeface="Microsoft YaHei" panose="020B0503020204020204" pitchFamily="34" charset="-122"/>
              </a:rPr>
              <a:t>The Thermosphere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936625"/>
            <a:ext cx="259610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472" y="3834987"/>
            <a:ext cx="3366342" cy="29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914400"/>
            <a:ext cx="5943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Australian Sunrise" charset="0"/>
              </a:rPr>
              <a:t>*Very high temperature (BUT IT IS NOT HOT). </a:t>
            </a:r>
          </a:p>
          <a:p>
            <a:pPr algn="ctr">
              <a:buClr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Australian Sunrise" charset="0"/>
              </a:rPr>
              <a:t>*This is because the particles are moving fast but do not touch.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3241675"/>
            <a:ext cx="3352800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solidFill>
                  <a:schemeClr val="accent1"/>
                </a:solidFill>
                <a:latin typeface="Australian Sunrise" charset="0"/>
              </a:rPr>
              <a:t>* Contains the ionosphere where electricity makes gases light up = The Northern and Southern Lights</a:t>
            </a:r>
          </a:p>
        </p:txBody>
      </p:sp>
    </p:spTree>
    <p:extLst>
      <p:ext uri="{BB962C8B-B14F-4D97-AF65-F5344CB8AC3E}">
        <p14:creationId xmlns:p14="http://schemas.microsoft.com/office/powerpoint/2010/main" xmlns="" val="305168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The Scientific Method</a:t>
            </a:r>
            <a:endParaRPr lang="en-US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1500" dirty="0" smtClean="0"/>
              <a:t>A problem-solving technique!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6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400">
                <a:solidFill>
                  <a:srgbClr val="FFC00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The Exosphere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This is outer space!!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351338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052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strike="sngStrike" dirty="0" smtClean="0"/>
              <a:t>Warm Up &amp; Homework Check</a:t>
            </a:r>
          </a:p>
          <a:p>
            <a:r>
              <a:rPr lang="en-US" sz="4800" strike="sngStrike" dirty="0" smtClean="0"/>
              <a:t>Scientific Method Review</a:t>
            </a:r>
          </a:p>
          <a:p>
            <a:r>
              <a:rPr lang="en-US" sz="4800" strike="sngStrike" dirty="0" smtClean="0"/>
              <a:t>Density Review</a:t>
            </a:r>
            <a:endParaRPr lang="en-US" sz="4800" strike="sngStrike" dirty="0"/>
          </a:p>
          <a:p>
            <a:r>
              <a:rPr lang="en-US" sz="4800" strike="sngStrike" dirty="0" smtClean="0"/>
              <a:t>Air Pressure Notes</a:t>
            </a:r>
          </a:p>
          <a:p>
            <a:r>
              <a:rPr lang="en-US" sz="4800" strike="sngStrike" dirty="0" smtClean="0"/>
              <a:t>Layers of the Atmosphere Notes</a:t>
            </a:r>
          </a:p>
          <a:p>
            <a:r>
              <a:rPr lang="en-US" sz="4800" dirty="0" smtClean="0"/>
              <a:t>Data Tracking &amp; Project Intro</a:t>
            </a:r>
            <a:r>
              <a:rPr lang="en-US" sz="4800" dirty="0" smtClean="0">
                <a:sym typeface="Wingdings" panose="05000000000000000000" pitchFamily="2" charset="2"/>
              </a:rPr>
              <a:t> </a:t>
            </a:r>
            <a:endParaRPr lang="en-US" sz="4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019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Tracking!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year, you’ll be tracking your own growth in science!! </a:t>
            </a:r>
          </a:p>
          <a:p>
            <a:r>
              <a:rPr lang="en-US" dirty="0" smtClean="0"/>
              <a:t>Tomorrow we will be doing one-on-one conferences (student &amp; </a:t>
            </a:r>
            <a:r>
              <a:rPr lang="en-US" dirty="0" smtClean="0"/>
              <a:t>Mrs. Oates) </a:t>
            </a:r>
            <a:r>
              <a:rPr lang="en-US" dirty="0" smtClean="0"/>
              <a:t>about your progress.  </a:t>
            </a:r>
          </a:p>
          <a:p>
            <a:r>
              <a:rPr lang="en-US" dirty="0" smtClean="0"/>
              <a:t>We already</a:t>
            </a:r>
            <a:r>
              <a:rPr lang="en-US" dirty="0" smtClean="0"/>
              <a:t> </a:t>
            </a:r>
            <a:r>
              <a:rPr lang="en-US" dirty="0" smtClean="0"/>
              <a:t>put together our </a:t>
            </a:r>
            <a:r>
              <a:rPr lang="en-US" dirty="0" smtClean="0"/>
              <a:t>folders.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31" y="362635"/>
            <a:ext cx="8782999" cy="6368671"/>
          </a:xfrm>
        </p:spPr>
        <p:txBody>
          <a:bodyPr>
            <a:normAutofit fontScale="47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400" u="sng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NOVICE</a:t>
            </a:r>
            <a:r>
              <a:rPr lang="en-US" altLang="en-US" sz="84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altLang="en-US" sz="25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7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67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just starting to learn this, and I don</a:t>
            </a:r>
            <a:r>
              <a:rPr lang="en-US" altLang="en-US" sz="6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67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really understand it </a:t>
            </a:r>
            <a:r>
              <a:rPr lang="en-US" altLang="en-US" sz="84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</a:t>
            </a:r>
            <a:r>
              <a:rPr lang="en-US" altLang="en-US" sz="8400" dirty="0" smtClean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8400" dirty="0" smtClean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5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400" u="sng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</a:t>
            </a:r>
            <a:r>
              <a:rPr lang="en-US" altLang="en-US" sz="84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altLang="en-US" sz="25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4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8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84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starting to get it, but I need someone to coach me through it</a:t>
            </a:r>
            <a:r>
              <a:rPr lang="en-US" altLang="en-US" sz="84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8400" dirty="0" smtClean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5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400" u="sng" dirty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PRACTITIONER</a:t>
            </a:r>
            <a:r>
              <a:rPr lang="en-US" altLang="en-US" sz="8400" dirty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altLang="en-US" sz="25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400" dirty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can mostly do it by myself, but sometimes I mess up or get stuck</a:t>
            </a:r>
            <a:r>
              <a:rPr lang="en-US" altLang="en-US" sz="8400" dirty="0" smtClean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8400" dirty="0" smtClean="0">
                <a:latin typeface="Broadway" panose="04040905080B020205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500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600" u="sng" dirty="0"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lang="en-US" altLang="en-US" sz="7600" dirty="0"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US" altLang="en-US" sz="7600" dirty="0" smtClean="0"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600" dirty="0"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understand it well, and could thoroughly teach it to someone else.</a:t>
            </a:r>
            <a:endParaRPr lang="en-US" altLang="en-US" sz="3800" dirty="0"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Method Steps!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700" b="1" dirty="0" smtClean="0">
                <a:solidFill>
                  <a:schemeClr val="accent4">
                    <a:lumMod val="75000"/>
                  </a:schemeClr>
                </a:solidFill>
              </a:rPr>
              <a:t>State the Problem</a:t>
            </a:r>
          </a:p>
          <a:p>
            <a:r>
              <a:rPr lang="en-US" sz="4700" b="1" dirty="0" smtClean="0">
                <a:solidFill>
                  <a:srgbClr val="00B050"/>
                </a:solidFill>
              </a:rPr>
              <a:t>Gather Information</a:t>
            </a:r>
          </a:p>
          <a:p>
            <a:r>
              <a:rPr lang="en-US" sz="4700" b="1" dirty="0" smtClean="0">
                <a:solidFill>
                  <a:schemeClr val="accent2">
                    <a:lumMod val="75000"/>
                  </a:schemeClr>
                </a:solidFill>
              </a:rPr>
              <a:t>Form a Hypothesis</a:t>
            </a:r>
          </a:p>
          <a:p>
            <a:r>
              <a:rPr lang="en-US" sz="4700" b="1" dirty="0" smtClean="0">
                <a:solidFill>
                  <a:schemeClr val="accent5"/>
                </a:solidFill>
              </a:rPr>
              <a:t>Perform the Experiment</a:t>
            </a:r>
          </a:p>
          <a:p>
            <a:r>
              <a:rPr lang="en-US" sz="4700" b="1" dirty="0" smtClean="0">
                <a:solidFill>
                  <a:schemeClr val="accent6">
                    <a:lumMod val="75000"/>
                  </a:schemeClr>
                </a:solidFill>
              </a:rPr>
              <a:t>Collect &amp; Analyze Data</a:t>
            </a:r>
          </a:p>
          <a:p>
            <a:r>
              <a:rPr lang="en-US" sz="4700" b="1" dirty="0" smtClean="0">
                <a:solidFill>
                  <a:srgbClr val="FF0000"/>
                </a:solidFill>
              </a:rPr>
              <a:t>Draw Conclusions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S.</a:t>
            </a:r>
            <a:r>
              <a:rPr lang="en-US" dirty="0" smtClean="0">
                <a:solidFill>
                  <a:srgbClr val="00B050"/>
                </a:solidFill>
              </a:rPr>
              <a:t>G.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F.</a:t>
            </a:r>
            <a:r>
              <a:rPr lang="en-US" dirty="0" smtClean="0">
                <a:solidFill>
                  <a:schemeClr val="accent5"/>
                </a:solidFill>
              </a:rPr>
              <a:t>P.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C.</a:t>
            </a:r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dirty="0" smtClean="0"/>
              <a:t>am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ave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dirty="0" smtClean="0"/>
              <a:t>red </a:t>
            </a:r>
            <a:r>
              <a:rPr lang="en-US" dirty="0" smtClean="0">
                <a:solidFill>
                  <a:schemeClr val="accent5"/>
                </a:solidFill>
              </a:rPr>
              <a:t>P</a:t>
            </a:r>
            <a:r>
              <a:rPr lang="en-US" dirty="0" smtClean="0"/>
              <a:t>ink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/>
              <a:t>ircle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strike="sngStrike" dirty="0" smtClean="0"/>
              <a:t>Warm Up &amp; Homework Check</a:t>
            </a:r>
          </a:p>
          <a:p>
            <a:r>
              <a:rPr lang="en-US" sz="4800" strike="sngStrike" dirty="0" smtClean="0"/>
              <a:t>Scientific Method Review</a:t>
            </a:r>
          </a:p>
          <a:p>
            <a:r>
              <a:rPr lang="en-US" sz="4800" dirty="0" smtClean="0"/>
              <a:t>Density Review</a:t>
            </a:r>
            <a:endParaRPr lang="en-US" sz="4800" dirty="0"/>
          </a:p>
          <a:p>
            <a:r>
              <a:rPr lang="en-US" sz="4800" dirty="0" smtClean="0"/>
              <a:t>Air Pressure Notes</a:t>
            </a:r>
          </a:p>
          <a:p>
            <a:r>
              <a:rPr lang="en-US" sz="4800" dirty="0" smtClean="0"/>
              <a:t>Layers of the Atmosphere Notes</a:t>
            </a:r>
          </a:p>
          <a:p>
            <a:r>
              <a:rPr lang="en-US" sz="4800" dirty="0" smtClean="0"/>
              <a:t>Data Tracking &amp; Project Intro</a:t>
            </a:r>
            <a:r>
              <a:rPr lang="en-US" sz="4800" dirty="0" smtClean="0">
                <a:sym typeface="Wingdings" panose="05000000000000000000" pitchFamily="2" charset="2"/>
              </a:rPr>
              <a:t> </a:t>
            </a:r>
            <a:endParaRPr lang="en-US" sz="4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689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latin typeface="Cambria" pitchFamily="18" charset="0"/>
              </a:rPr>
              <a:t>What is Density?</a:t>
            </a:r>
            <a:endParaRPr lang="en-US" sz="6600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T</a:t>
            </a:r>
            <a:r>
              <a:rPr lang="en-US" dirty="0" smtClean="0">
                <a:latin typeface="Cambria" pitchFamily="18" charset="0"/>
              </a:rPr>
              <a:t>he amount of _________in a given volume of a substance. </a:t>
            </a:r>
          </a:p>
          <a:p>
            <a:r>
              <a:rPr lang="en-US" dirty="0" smtClean="0">
                <a:latin typeface="Cambria" pitchFamily="18" charset="0"/>
              </a:rPr>
              <a:t>How tightly packed molecules are.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If something has 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tightly packed molecules</a:t>
            </a:r>
            <a:r>
              <a:rPr lang="en-US" dirty="0" smtClean="0">
                <a:latin typeface="Cambria" pitchFamily="18" charset="0"/>
              </a:rPr>
              <a:t> then it is ____________________.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If something has 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loose packed molecules </a:t>
            </a:r>
            <a:r>
              <a:rPr lang="en-US" dirty="0" smtClean="0">
                <a:latin typeface="Cambria" pitchFamily="18" charset="0"/>
              </a:rPr>
              <a:t>then it is 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__________________.</a:t>
            </a:r>
          </a:p>
          <a:p>
            <a:pPr lvl="1"/>
            <a:endParaRPr lang="en-US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4" y="4919816"/>
            <a:ext cx="1559676" cy="1803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394" y="5089793"/>
            <a:ext cx="1802541" cy="153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3708" y="1211856"/>
            <a:ext cx="15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</a:t>
            </a:r>
            <a:r>
              <a:rPr lang="en-US" sz="4000" dirty="0" smtClean="0">
                <a:solidFill>
                  <a:srgbClr val="FF0000"/>
                </a:solidFill>
              </a:rPr>
              <a:t>ass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428" y="3265557"/>
            <a:ext cx="291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VERY dense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9000" y="4175758"/>
            <a:ext cx="2616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 smtClean="0">
                <a:solidFill>
                  <a:srgbClr val="FF0000"/>
                </a:solidFill>
              </a:rPr>
              <a:t>ess dense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Picture 9" descr="http://wallpaper.goodfon.com/image/155236-1920x120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13102" y="4544340"/>
            <a:ext cx="2273698" cy="1677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475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strike="sngStrike" dirty="0" smtClean="0"/>
              <a:t>Warm Up &amp; Homework Check</a:t>
            </a:r>
          </a:p>
          <a:p>
            <a:r>
              <a:rPr lang="en-US" sz="4800" strike="sngStrike" dirty="0" smtClean="0"/>
              <a:t>Scientific Method Review</a:t>
            </a:r>
          </a:p>
          <a:p>
            <a:r>
              <a:rPr lang="en-US" sz="4800" strike="sngStrike" dirty="0" smtClean="0"/>
              <a:t>Density Review</a:t>
            </a:r>
            <a:endParaRPr lang="en-US" sz="4800" strike="sngStrike" dirty="0"/>
          </a:p>
          <a:p>
            <a:r>
              <a:rPr lang="en-US" sz="4800" dirty="0" smtClean="0"/>
              <a:t>Air Pressure Notes</a:t>
            </a:r>
          </a:p>
          <a:p>
            <a:r>
              <a:rPr lang="en-US" sz="4800" dirty="0" smtClean="0"/>
              <a:t>Layers of the Atmosphere Notes</a:t>
            </a:r>
          </a:p>
          <a:p>
            <a:r>
              <a:rPr lang="en-US" sz="4800" dirty="0" smtClean="0"/>
              <a:t>Data Tracking &amp; Project Intro</a:t>
            </a:r>
            <a:r>
              <a:rPr lang="en-US" sz="4800" dirty="0" smtClean="0">
                <a:sym typeface="Wingdings" panose="05000000000000000000" pitchFamily="2" charset="2"/>
              </a:rPr>
              <a:t> </a:t>
            </a:r>
            <a:endParaRPr lang="en-US" sz="4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46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u="sng" dirty="0" smtClean="0">
                <a:latin typeface="Cambria" pitchFamily="18" charset="0"/>
              </a:rPr>
              <a:t>AIR</a:t>
            </a:r>
            <a:endParaRPr lang="en-US" sz="7200" b="1" u="sng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990"/>
            <a:ext cx="8229600" cy="4826173"/>
          </a:xfrm>
        </p:spPr>
        <p:txBody>
          <a:bodyPr/>
          <a:lstStyle/>
          <a:p>
            <a:r>
              <a:rPr lang="en-US" dirty="0" smtClean="0"/>
              <a:t>The rules of density also apply to the air in our atmosphere!! </a:t>
            </a:r>
            <a:endParaRPr lang="en-US" dirty="0"/>
          </a:p>
        </p:txBody>
      </p:sp>
      <p:pic>
        <p:nvPicPr>
          <p:cNvPr id="7172" name="Picture 4" descr="http://images.paraorkut.com/img/pics/glitters/e/earth-10030.jpg"/>
          <p:cNvPicPr>
            <a:picLocks noChangeAspect="1" noChangeArrowheads="1"/>
          </p:cNvPicPr>
          <p:nvPr/>
        </p:nvPicPr>
        <p:blipFill>
          <a:blip r:embed="rId3" cstate="print"/>
          <a:srcRect l="13462" t="2564" r="13461" b="7692"/>
          <a:stretch>
            <a:fillRect/>
          </a:stretch>
        </p:blipFill>
        <p:spPr bwMode="auto">
          <a:xfrm>
            <a:off x="2631077" y="2362200"/>
            <a:ext cx="3805645" cy="3505200"/>
          </a:xfrm>
          <a:prstGeom prst="rect">
            <a:avLst/>
          </a:prstGeom>
          <a:noFill/>
        </p:spPr>
      </p:pic>
      <p:sp>
        <p:nvSpPr>
          <p:cNvPr id="6" name="Flowchart: Connector 5"/>
          <p:cNvSpPr/>
          <p:nvPr/>
        </p:nvSpPr>
        <p:spPr>
          <a:xfrm>
            <a:off x="1219200" y="2438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2895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676400" y="3733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133600" y="4114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447800" y="4343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981200" y="5181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057400" y="2209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876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010400" y="41910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772400" y="35814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6629400" y="34290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553200" y="2514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696200" y="2133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239000" y="2895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781800" y="1828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371600" y="30480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600200" y="4800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858000" y="54102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629400" y="4800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1676400" y="2590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838200" y="37338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8001000" y="44196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5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Air surrounds our Earth.</a:t>
            </a:r>
          </a:p>
          <a:p>
            <a:r>
              <a:rPr lang="en-US" sz="5400" dirty="0" smtClean="0">
                <a:solidFill>
                  <a:schemeClr val="tx2"/>
                </a:solidFill>
              </a:rPr>
              <a:t>Air is made up of different kinds of gases. </a:t>
            </a:r>
          </a:p>
          <a:p>
            <a:r>
              <a:rPr lang="en-US" sz="5400" dirty="0" smtClean="0">
                <a:solidFill>
                  <a:schemeClr val="tx2"/>
                </a:solidFill>
              </a:rPr>
              <a:t>These gases take the form of molecules! </a:t>
            </a:r>
          </a:p>
          <a:p>
            <a:r>
              <a:rPr lang="en-US" sz="5400" dirty="0" smtClean="0">
                <a:solidFill>
                  <a:schemeClr val="tx2"/>
                </a:solidFill>
              </a:rPr>
              <a:t>These molecules are constantly moving and are affected by gravity!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9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916</Words>
  <Application>Microsoft Office PowerPoint</Application>
  <PresentationFormat>On-screen Show (4:3)</PresentationFormat>
  <Paragraphs>166</Paragraphs>
  <Slides>33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QUANTitative</vt:lpstr>
      <vt:lpstr>QUALitative</vt:lpstr>
      <vt:lpstr>The Scientific Method</vt:lpstr>
      <vt:lpstr>Scientific Method Steps! </vt:lpstr>
      <vt:lpstr>Agenda</vt:lpstr>
      <vt:lpstr>What is Density?</vt:lpstr>
      <vt:lpstr>Agenda</vt:lpstr>
      <vt:lpstr>AIR</vt:lpstr>
      <vt:lpstr>Slide 9</vt:lpstr>
      <vt:lpstr>Air Molecules</vt:lpstr>
      <vt:lpstr>What is Air Pressure? </vt:lpstr>
      <vt:lpstr>What does gravity have to do with it?</vt:lpstr>
      <vt:lpstr>Air at the Top of a Mountain!</vt:lpstr>
      <vt:lpstr>Think-Pair-Share</vt:lpstr>
      <vt:lpstr>Let’s Watch: Elevation Trianing Mask! </vt:lpstr>
      <vt:lpstr>Air is less dense at the top of the mountain!! </vt:lpstr>
      <vt:lpstr>What is the relationship between air pressure and altitude?</vt:lpstr>
      <vt:lpstr>What is the relationship between density, air molecules and the layers of the atmosphere???</vt:lpstr>
      <vt:lpstr>Agenda</vt:lpstr>
      <vt:lpstr>Karaoke Brain Break!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Agenda</vt:lpstr>
      <vt:lpstr>Data Tracking! </vt:lpstr>
      <vt:lpstr>Slide 33</vt:lpstr>
    </vt:vector>
  </TitlesOfParts>
  <Company>Longwood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NOW!</dc:title>
  <dc:creator>Nancy Wright</dc:creator>
  <cp:lastModifiedBy>jazzminw.stanley</cp:lastModifiedBy>
  <cp:revision>33</cp:revision>
  <dcterms:created xsi:type="dcterms:W3CDTF">2013-11-11T19:35:37Z</dcterms:created>
  <dcterms:modified xsi:type="dcterms:W3CDTF">2015-09-10T14:48:17Z</dcterms:modified>
</cp:coreProperties>
</file>